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4" r:id="rId6"/>
    <p:sldId id="263" r:id="rId7"/>
    <p:sldId id="265" r:id="rId8"/>
    <p:sldId id="266" r:id="rId9"/>
    <p:sldId id="262" r:id="rId10"/>
    <p:sldId id="261" r:id="rId11"/>
    <p:sldId id="260" r:id="rId12"/>
    <p:sldId id="267" r:id="rId13"/>
    <p:sldId id="268" r:id="rId14"/>
    <p:sldId id="276" r:id="rId15"/>
    <p:sldId id="271" r:id="rId16"/>
    <p:sldId id="278" r:id="rId17"/>
    <p:sldId id="277" r:id="rId18"/>
    <p:sldId id="272" r:id="rId19"/>
    <p:sldId id="273" r:id="rId20"/>
    <p:sldId id="270" r:id="rId21"/>
    <p:sldId id="269" r:id="rId22"/>
    <p:sldId id="274" r:id="rId23"/>
    <p:sldId id="275" r:id="rId24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2921"/>
    <a:srgbClr val="EBF473"/>
    <a:srgbClr val="7EC5BE"/>
    <a:srgbClr val="956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573834-0572-431C-BE6F-D5473AAE7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ACB709-F7E9-4DD5-B9F4-EF44B9C6C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D51617-EBA8-422B-AD4E-4E3183A3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CD6B-679D-4465-9903-0EC9B908E52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B77EA5-8EA8-46D4-AF42-EEE2E2393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1BAC07-022B-4108-A318-9A41E593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3F8D-E470-4563-BBC9-673755A7B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98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E50ECA-5A3E-41C3-8980-FEBC66198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8CDDC2-6E3D-456A-ABE8-9FD0DDCD6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B57B02-62C0-4AB1-AE02-7A3828C83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CD6B-679D-4465-9903-0EC9B908E52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93C610-B709-4313-84A6-6CA4CEF3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A324AC-6394-47DA-9F1F-61A5FA3A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3F8D-E470-4563-BBC9-673755A7B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15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17A9E6C-F7C2-4C63-B815-5843ABE292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CBC346-84F6-446A-B80C-BAFABE6D1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C38C7C-46B0-4A74-AEE7-FCD47EF2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CD6B-679D-4465-9903-0EC9B908E52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6AB27D-37CB-464E-BB3D-93D918EED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05B6F9-80BE-49A4-AD95-A79B8B5C9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3F8D-E470-4563-BBC9-673755A7B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9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545100-993F-4647-8CC0-0B604085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BBA3B7-B550-49D8-94E7-87EDDFEB0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28F052-069F-4A7A-B40D-B1A21F3F0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CD6B-679D-4465-9903-0EC9B908E52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D2556A-9A45-4E5A-8F85-7CFBF6EAB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1AF2BC-1FEF-46ED-982D-6060DDA7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3F8D-E470-4563-BBC9-673755A7B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13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C5FC5-6820-41F7-8849-26F824391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00247E-AAAA-43CE-A6CB-167271684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F11773-CEB1-42A3-994B-05D0E2C42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CD6B-679D-4465-9903-0EC9B908E52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4BA7B4-84EE-48D4-93C1-844F13E6D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6C20D5-925C-4E65-9CF7-87CF30539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3F8D-E470-4563-BBC9-673755A7B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767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A6107C-8C5E-4B92-9AAE-DCC7B7FE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109D94-6304-4306-9199-8B82CAF12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0874F2-F4C8-440B-B73F-38DDCF266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770EED-B720-4E6E-9853-5E82FCD0A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CD6B-679D-4465-9903-0EC9B908E52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C8E5A4-C9EA-4A76-8E7D-FA62AED9C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52FEC3-C3C0-4BBB-8C44-E09FB9AB6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3F8D-E470-4563-BBC9-673755A7B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243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5A90E-33D9-42E4-BEA3-803B8D3B2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CB9385-D90C-4986-9DCA-8535A4249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D35EF6-E315-47A3-916D-CBD03A1D5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F47BDCB-6736-4152-BA34-09F8C6D70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43AC80F-BC93-4E65-A477-AB4B4C6506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4F2762B-6188-4BA7-BE3E-87575EB5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CD6B-679D-4465-9903-0EC9B908E52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5BB5628-6D78-4CA9-887D-63D6DDB0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F0E79A8-4A15-4BF2-90E9-1C1963CA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3F8D-E470-4563-BBC9-673755A7B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066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8E7AAF-99C5-44A8-AA42-7CE5FE1D7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E5B8B34-3F08-4232-B4D2-EF63B653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CD6B-679D-4465-9903-0EC9B908E52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0190C2-8D5F-40D1-A2A5-76DAA8008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8240E6-6745-4917-B4E7-1FE3B6F7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3F8D-E470-4563-BBC9-673755A7B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991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11D0CE-9565-4E92-ADFB-C1B0B561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CD6B-679D-4465-9903-0EC9B908E52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DD55C1-A41B-4219-96E7-20F65FEC8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3A6B84-AE07-45F7-BC50-E59825D1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3F8D-E470-4563-BBC9-673755A7B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40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C7DECB-4F93-4AB6-A7CA-063ED88A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937CBF-8280-46CF-AFA4-DED3C6D44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137FBE-0DDB-465A-9CCC-1257A4F39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32EA6C-D485-4D47-9B9F-1C2B733D9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CD6B-679D-4465-9903-0EC9B908E52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F70541-2E83-4823-9408-B2AAB9AF7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1563A2-77CE-4D2C-AD02-BEF62FB6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3F8D-E470-4563-BBC9-673755A7B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48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29DFAE-FFAA-4F3B-8D8C-08537909D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35542BB-D347-4AFE-BEFD-96E362BD4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57ECE3-B588-4FA0-AD2C-96AC2AF78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C4E977-A625-4AF5-89F2-C48EA9BE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CD6B-679D-4465-9903-0EC9B908E52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A3A869-EFD1-43A4-8D88-28A76B3D6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55EA60-BDFC-4E29-9CE8-2B803A32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3F8D-E470-4563-BBC9-673755A7B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06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6ADC7C-F281-49F8-BAAB-EAF9BB22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B984CD-5B33-4927-A1B2-940237BBA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B0E264-9F5A-4102-AF1F-A9B492DFD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ECD6B-679D-4465-9903-0EC9B908E521}" type="datetimeFigureOut">
              <a:rPr lang="fr-FR" smtClean="0"/>
              <a:t>22/04/2026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95C498-DD40-4D31-AC21-D5597FC96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D0B86B-57C3-4915-B48A-122F19912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D3F8D-E470-4563-BBC9-673755A7B8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41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47B154E6-45B7-4B28-BA89-A9268E860F1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4C2AD5-0456-4064-8C48-FDEFF2307031}"/>
              </a:ext>
            </a:extLst>
          </p:cNvPr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solidFill>
            <a:srgbClr val="DD2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6851C-7C05-4C6C-AE66-9C304DCF12FB}"/>
              </a:ext>
            </a:extLst>
          </p:cNvPr>
          <p:cNvSpPr/>
          <p:nvPr/>
        </p:nvSpPr>
        <p:spPr>
          <a:xfrm rot="5400000">
            <a:off x="6946900" y="-3492500"/>
            <a:ext cx="1752600" cy="8737600"/>
          </a:xfrm>
          <a:prstGeom prst="rect">
            <a:avLst/>
          </a:prstGeom>
          <a:solidFill>
            <a:srgbClr val="DD2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2C896-73CE-4CDB-9383-18C080F430AD}"/>
              </a:ext>
            </a:extLst>
          </p:cNvPr>
          <p:cNvSpPr/>
          <p:nvPr/>
        </p:nvSpPr>
        <p:spPr>
          <a:xfrm rot="5400000">
            <a:off x="6946900" y="-63500"/>
            <a:ext cx="1752600" cy="8737600"/>
          </a:xfrm>
          <a:prstGeom prst="rect">
            <a:avLst/>
          </a:prstGeom>
          <a:solidFill>
            <a:srgbClr val="DD2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768A73-CF2D-4197-B9FC-24392DC68C00}"/>
              </a:ext>
            </a:extLst>
          </p:cNvPr>
          <p:cNvSpPr/>
          <p:nvPr/>
        </p:nvSpPr>
        <p:spPr>
          <a:xfrm rot="10800000">
            <a:off x="10439400" y="5181600"/>
            <a:ext cx="1752600" cy="1676400"/>
          </a:xfrm>
          <a:prstGeom prst="rect">
            <a:avLst/>
          </a:prstGeom>
          <a:solidFill>
            <a:srgbClr val="DD2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07A5FC1-642D-4707-9B8F-3A18DA04A4BA}"/>
              </a:ext>
            </a:extLst>
          </p:cNvPr>
          <p:cNvSpPr txBox="1"/>
          <p:nvPr/>
        </p:nvSpPr>
        <p:spPr>
          <a:xfrm>
            <a:off x="3807027" y="276135"/>
            <a:ext cx="8032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Campus Condorcet</a:t>
            </a:r>
          </a:p>
          <a:p>
            <a:r>
              <a:rPr lang="fr-FR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AMI – Gestionnaire Café</a:t>
            </a:r>
            <a:endParaRPr lang="fr-F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6BF787F-4974-458D-8CA8-6CC5B5448232}"/>
              </a:ext>
            </a:extLst>
          </p:cNvPr>
          <p:cNvSpPr txBox="1"/>
          <p:nvPr/>
        </p:nvSpPr>
        <p:spPr>
          <a:xfrm>
            <a:off x="3618689" y="3574703"/>
            <a:ext cx="7937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Annexe de l’Appel à Manifestation d’Intérêt (AMI) </a:t>
            </a:r>
          </a:p>
          <a:p>
            <a:r>
              <a:rPr lang="fr-FR" sz="2800" dirty="0">
                <a:solidFill>
                  <a:schemeClr val="bg1"/>
                </a:solidFill>
              </a:rPr>
              <a:t>Photographies de l’existant</a:t>
            </a:r>
          </a:p>
          <a:p>
            <a:r>
              <a:rPr lang="fr-FR" sz="2800" dirty="0">
                <a:solidFill>
                  <a:schemeClr val="bg1"/>
                </a:solidFill>
              </a:rPr>
              <a:t>Plans et perspectives du projet d’aménagement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7DC1FF0-A555-49CF-BFF5-A359F0DB8A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74"/>
          <a:stretch/>
        </p:blipFill>
        <p:spPr>
          <a:xfrm>
            <a:off x="10439400" y="5128177"/>
            <a:ext cx="1527979" cy="176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50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C6ED92-7DFE-4CCF-88EC-67D7CA71E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0F1D41-F4FE-41A7-888F-AC2CB204D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95D40F9-DF8C-4558-8E18-B50B3A02A60D}"/>
              </a:ext>
            </a:extLst>
          </p:cNvPr>
          <p:cNvSpPr txBox="1"/>
          <p:nvPr/>
        </p:nvSpPr>
        <p:spPr>
          <a:xfrm>
            <a:off x="1665171" y="5814538"/>
            <a:ext cx="8687357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8 : Photographie de l’entrée du café depuis le forum de l’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Humathèque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</a:t>
            </a:r>
          </a:p>
        </p:txBody>
      </p:sp>
    </p:spTree>
    <p:extLst>
      <p:ext uri="{BB962C8B-B14F-4D97-AF65-F5344CB8AC3E}">
        <p14:creationId xmlns:p14="http://schemas.microsoft.com/office/powerpoint/2010/main" val="1135503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AC54FAD-2E0A-4141-9F15-87E39F82B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7A4A5C-3618-44CE-A680-EE18E5ED93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03D8A10-6A9D-461C-95DB-E082E6C58EB0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9 : Photographie du café ouest-est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</a:t>
            </a:r>
          </a:p>
        </p:txBody>
      </p:sp>
    </p:spTree>
    <p:extLst>
      <p:ext uri="{BB962C8B-B14F-4D97-AF65-F5344CB8AC3E}">
        <p14:creationId xmlns:p14="http://schemas.microsoft.com/office/powerpoint/2010/main" val="191354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7E64DED-A838-4886-8209-FD7812AA1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60534E-D9EA-4B50-B4C3-BD19E5A59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7C198A-BF19-4B5C-80BB-AEB620840BB4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10 : Photographie du café est-ouest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</a:t>
            </a:r>
          </a:p>
        </p:txBody>
      </p:sp>
    </p:spTree>
    <p:extLst>
      <p:ext uri="{BB962C8B-B14F-4D97-AF65-F5344CB8AC3E}">
        <p14:creationId xmlns:p14="http://schemas.microsoft.com/office/powerpoint/2010/main" val="3496176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793D6F-5FAB-4E7C-8655-C42A6022E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20629" r="3114" b="5185"/>
          <a:stretch/>
        </p:blipFill>
        <p:spPr>
          <a:xfrm>
            <a:off x="-14254" y="9447"/>
            <a:ext cx="12206254" cy="68391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16851C-7C05-4C6C-AE66-9C304DCF12FB}"/>
              </a:ext>
            </a:extLst>
          </p:cNvPr>
          <p:cNvSpPr/>
          <p:nvPr/>
        </p:nvSpPr>
        <p:spPr>
          <a:xfrm rot="10800000">
            <a:off x="0" y="0"/>
            <a:ext cx="1752600" cy="5181600"/>
          </a:xfrm>
          <a:prstGeom prst="rect">
            <a:avLst/>
          </a:prstGeom>
          <a:solidFill>
            <a:srgbClr val="EBF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2C896-73CE-4CDB-9383-18C080F430AD}"/>
              </a:ext>
            </a:extLst>
          </p:cNvPr>
          <p:cNvSpPr/>
          <p:nvPr/>
        </p:nvSpPr>
        <p:spPr>
          <a:xfrm rot="10800000" flipV="1">
            <a:off x="3517124" y="3415687"/>
            <a:ext cx="1752600" cy="3467099"/>
          </a:xfrm>
          <a:prstGeom prst="rect">
            <a:avLst/>
          </a:prstGeom>
          <a:solidFill>
            <a:srgbClr val="EBF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1F9185-600E-4AB5-87EF-83811444480E}"/>
              </a:ext>
            </a:extLst>
          </p:cNvPr>
          <p:cNvSpPr/>
          <p:nvPr/>
        </p:nvSpPr>
        <p:spPr>
          <a:xfrm rot="5400000" flipV="1">
            <a:off x="1758950" y="1656738"/>
            <a:ext cx="1752600" cy="5270500"/>
          </a:xfrm>
          <a:prstGeom prst="rect">
            <a:avLst/>
          </a:prstGeom>
          <a:solidFill>
            <a:srgbClr val="EBF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04CA89-1A89-42A6-A6C3-0186B27C0015}"/>
              </a:ext>
            </a:extLst>
          </p:cNvPr>
          <p:cNvSpPr/>
          <p:nvPr/>
        </p:nvSpPr>
        <p:spPr>
          <a:xfrm rot="5400000" flipV="1">
            <a:off x="5276073" y="-1749502"/>
            <a:ext cx="1752600" cy="5270500"/>
          </a:xfrm>
          <a:prstGeom prst="rect">
            <a:avLst/>
          </a:prstGeom>
          <a:solidFill>
            <a:srgbClr val="EBF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4D4F7A-50DE-40E5-9E9B-0ACCD8144566}"/>
              </a:ext>
            </a:extLst>
          </p:cNvPr>
          <p:cNvSpPr/>
          <p:nvPr/>
        </p:nvSpPr>
        <p:spPr>
          <a:xfrm rot="10800000">
            <a:off x="10439400" y="9448"/>
            <a:ext cx="1752600" cy="5181600"/>
          </a:xfrm>
          <a:prstGeom prst="rect">
            <a:avLst/>
          </a:prstGeom>
          <a:solidFill>
            <a:srgbClr val="EBF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889CD0-7E3A-44E0-9648-9D8D76C73EA0}"/>
              </a:ext>
            </a:extLst>
          </p:cNvPr>
          <p:cNvSpPr/>
          <p:nvPr/>
        </p:nvSpPr>
        <p:spPr>
          <a:xfrm rot="5400000" flipV="1">
            <a:off x="8687577" y="1666186"/>
            <a:ext cx="1752600" cy="5270500"/>
          </a:xfrm>
          <a:prstGeom prst="rect">
            <a:avLst/>
          </a:prstGeom>
          <a:solidFill>
            <a:srgbClr val="EBF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7A46BA-16FE-4E3A-BA44-6E92C7F42B37}"/>
              </a:ext>
            </a:extLst>
          </p:cNvPr>
          <p:cNvSpPr/>
          <p:nvPr/>
        </p:nvSpPr>
        <p:spPr>
          <a:xfrm rot="10800000" flipV="1">
            <a:off x="6931414" y="3425136"/>
            <a:ext cx="1752600" cy="3467099"/>
          </a:xfrm>
          <a:prstGeom prst="rect">
            <a:avLst/>
          </a:prstGeom>
          <a:solidFill>
            <a:srgbClr val="EBF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67F6E55-D8C6-49B1-A37E-E233E0449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32"/>
          <a:stretch/>
        </p:blipFill>
        <p:spPr>
          <a:xfrm>
            <a:off x="10440072" y="-85648"/>
            <a:ext cx="1503221" cy="17526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151B2E2-8F23-4E90-B83F-DF3616188E91}"/>
              </a:ext>
            </a:extLst>
          </p:cNvPr>
          <p:cNvSpPr txBox="1"/>
          <p:nvPr/>
        </p:nvSpPr>
        <p:spPr>
          <a:xfrm>
            <a:off x="0" y="3762827"/>
            <a:ext cx="7937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Plans et perspectives 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du projet d’aménagement</a:t>
            </a:r>
          </a:p>
        </p:txBody>
      </p:sp>
    </p:spTree>
    <p:extLst>
      <p:ext uri="{BB962C8B-B14F-4D97-AF65-F5344CB8AC3E}">
        <p14:creationId xmlns:p14="http://schemas.microsoft.com/office/powerpoint/2010/main" val="3746246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A786F02-6B11-4088-8C93-B9AF5EFC9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62"/>
          <a:stretch/>
        </p:blipFill>
        <p:spPr>
          <a:xfrm>
            <a:off x="3600450" y="0"/>
            <a:ext cx="49911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0D2CF3-31D2-4869-9AC1-5148FA1F6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4DA16F9-7EE2-41AA-BE44-B0AB0C37641E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11 : Plan masse de l’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Humathèque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– phase programmation 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 - Elisabeth de Portzamparc</a:t>
            </a:r>
          </a:p>
        </p:txBody>
      </p:sp>
    </p:spTree>
    <p:extLst>
      <p:ext uri="{BB962C8B-B14F-4D97-AF65-F5344CB8AC3E}">
        <p14:creationId xmlns:p14="http://schemas.microsoft.com/office/powerpoint/2010/main" val="862904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D228C0B-CD96-4A58-A14F-31DB722C3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2" y="0"/>
            <a:ext cx="10666875" cy="6001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5B6EAD-7CAD-4DB4-99FE-D51C90C04C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5ED4FAA-56B6-445F-9328-837B31BC7F98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12 : Plan du RDC de l’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Humathèque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– phase programmation 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 - Elisabeth de Portzamparc</a:t>
            </a:r>
          </a:p>
        </p:txBody>
      </p:sp>
    </p:spTree>
    <p:extLst>
      <p:ext uri="{BB962C8B-B14F-4D97-AF65-F5344CB8AC3E}">
        <p14:creationId xmlns:p14="http://schemas.microsoft.com/office/powerpoint/2010/main" val="995664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6A53F5-5D1D-4803-B47D-F6BB1DBF4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" y="0"/>
            <a:ext cx="10147300" cy="57069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A67524-1237-4A61-A187-7BA3C69E0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84CE5D6-3D33-4DB8-B374-67E826BBB46C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13 : Plan RDC de l’opération Café-Librairie – phase programmation 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</a:t>
            </a:r>
          </a:p>
        </p:txBody>
      </p:sp>
    </p:spTree>
    <p:extLst>
      <p:ext uri="{BB962C8B-B14F-4D97-AF65-F5344CB8AC3E}">
        <p14:creationId xmlns:p14="http://schemas.microsoft.com/office/powerpoint/2010/main" val="4039439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85C8B9-8E46-4F79-AA3D-82860DEA6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69" y="0"/>
            <a:ext cx="9702062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C5A2E3A-0CA9-4CDD-AF85-F12CA1D15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71C08EB-CAD7-403B-AC57-4DDB76AC53B2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14 : Plan RDC Café et Comptoir – phase AVP 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 - WAO</a:t>
            </a:r>
          </a:p>
        </p:txBody>
      </p:sp>
    </p:spTree>
    <p:extLst>
      <p:ext uri="{BB962C8B-B14F-4D97-AF65-F5344CB8AC3E}">
        <p14:creationId xmlns:p14="http://schemas.microsoft.com/office/powerpoint/2010/main" val="303074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7B2505-CD65-40F3-96B0-DA2D6D72B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69" y="0"/>
            <a:ext cx="9702062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1AE951-E392-49A8-A4A6-F09B233FB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76020B5-AA25-489F-9840-645B10CDF507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15 : Plan Mezzanines Café et Comptoir – phase AVP 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 - WAO</a:t>
            </a:r>
          </a:p>
        </p:txBody>
      </p:sp>
    </p:spTree>
    <p:extLst>
      <p:ext uri="{BB962C8B-B14F-4D97-AF65-F5344CB8AC3E}">
        <p14:creationId xmlns:p14="http://schemas.microsoft.com/office/powerpoint/2010/main" val="3373446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0FC9BD-357C-4AFB-A597-9AADE1BF5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69" y="0"/>
            <a:ext cx="9702062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C1A7F0-EFEB-46D2-A3F8-1FADBF1CB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76A965-3A5D-4C9C-8051-8B2C5BD23966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16 : Plan RDC aménagé Café et Comptoir – phase AVP 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 - WAO</a:t>
            </a:r>
          </a:p>
        </p:txBody>
      </p:sp>
    </p:spTree>
    <p:extLst>
      <p:ext uri="{BB962C8B-B14F-4D97-AF65-F5344CB8AC3E}">
        <p14:creationId xmlns:p14="http://schemas.microsoft.com/office/powerpoint/2010/main" val="3902094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8409DC8-36B2-4325-9360-D13A7D242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" b="25680"/>
          <a:stretch/>
        </p:blipFill>
        <p:spPr>
          <a:xfrm>
            <a:off x="0" y="9271"/>
            <a:ext cx="12186326" cy="68391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A0D3081-E13C-4220-9CFA-221DAA3A30F3}"/>
              </a:ext>
            </a:extLst>
          </p:cNvPr>
          <p:cNvSpPr/>
          <p:nvPr/>
        </p:nvSpPr>
        <p:spPr>
          <a:xfrm>
            <a:off x="10452099" y="9448"/>
            <a:ext cx="1752600" cy="1752600"/>
          </a:xfrm>
          <a:prstGeom prst="rect">
            <a:avLst/>
          </a:prstGeom>
          <a:solidFill>
            <a:srgbClr val="7E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10E24A6-43A6-4B02-B6B0-3BF44317A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8" t="27120" r="5855" b="53601"/>
          <a:stretch/>
        </p:blipFill>
        <p:spPr>
          <a:xfrm>
            <a:off x="-21691250" y="-2433538"/>
            <a:ext cx="12192000" cy="121016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4C2AD5-0456-4064-8C48-FDEFF2307031}"/>
              </a:ext>
            </a:extLst>
          </p:cNvPr>
          <p:cNvSpPr/>
          <p:nvPr/>
        </p:nvSpPr>
        <p:spPr>
          <a:xfrm>
            <a:off x="0" y="0"/>
            <a:ext cx="1752600" cy="1752600"/>
          </a:xfrm>
          <a:prstGeom prst="rect">
            <a:avLst/>
          </a:prstGeom>
          <a:solidFill>
            <a:srgbClr val="7E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6851C-7C05-4C6C-AE66-9C304DCF12FB}"/>
              </a:ext>
            </a:extLst>
          </p:cNvPr>
          <p:cNvSpPr/>
          <p:nvPr/>
        </p:nvSpPr>
        <p:spPr>
          <a:xfrm rot="10800000">
            <a:off x="3467100" y="0"/>
            <a:ext cx="1752600" cy="5181600"/>
          </a:xfrm>
          <a:prstGeom prst="rect">
            <a:avLst/>
          </a:prstGeom>
          <a:solidFill>
            <a:srgbClr val="7E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2C896-73CE-4CDB-9383-18C080F430AD}"/>
              </a:ext>
            </a:extLst>
          </p:cNvPr>
          <p:cNvSpPr/>
          <p:nvPr/>
        </p:nvSpPr>
        <p:spPr>
          <a:xfrm rot="5400000" flipV="1">
            <a:off x="857249" y="2571750"/>
            <a:ext cx="1752600" cy="3467099"/>
          </a:xfrm>
          <a:prstGeom prst="rect">
            <a:avLst/>
          </a:prstGeom>
          <a:solidFill>
            <a:srgbClr val="7E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768A73-CF2D-4197-B9FC-24392DC68C00}"/>
              </a:ext>
            </a:extLst>
          </p:cNvPr>
          <p:cNvSpPr/>
          <p:nvPr/>
        </p:nvSpPr>
        <p:spPr>
          <a:xfrm rot="10800000">
            <a:off x="10439400" y="5181600"/>
            <a:ext cx="1752600" cy="1676400"/>
          </a:xfrm>
          <a:prstGeom prst="rect">
            <a:avLst/>
          </a:prstGeom>
          <a:solidFill>
            <a:srgbClr val="7E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6BF787F-4974-458D-8CA8-6CC5B5448232}"/>
              </a:ext>
            </a:extLst>
          </p:cNvPr>
          <p:cNvSpPr txBox="1"/>
          <p:nvPr/>
        </p:nvSpPr>
        <p:spPr>
          <a:xfrm>
            <a:off x="160949" y="4043689"/>
            <a:ext cx="7937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Photographies de l’existant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1E552D-DEB1-4ACB-AE92-F73743E4671D}"/>
              </a:ext>
            </a:extLst>
          </p:cNvPr>
          <p:cNvSpPr/>
          <p:nvPr/>
        </p:nvSpPr>
        <p:spPr>
          <a:xfrm>
            <a:off x="6934199" y="0"/>
            <a:ext cx="1752600" cy="1752600"/>
          </a:xfrm>
          <a:prstGeom prst="rect">
            <a:avLst/>
          </a:prstGeom>
          <a:solidFill>
            <a:srgbClr val="7E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AD4631-1302-463F-9549-3FAFBAC93851}"/>
              </a:ext>
            </a:extLst>
          </p:cNvPr>
          <p:cNvSpPr/>
          <p:nvPr/>
        </p:nvSpPr>
        <p:spPr>
          <a:xfrm rot="5400000" flipV="1">
            <a:off x="8693149" y="1670050"/>
            <a:ext cx="1752600" cy="5270500"/>
          </a:xfrm>
          <a:prstGeom prst="rect">
            <a:avLst/>
          </a:prstGeom>
          <a:solidFill>
            <a:srgbClr val="7E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56DEA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67F6E55-D8C6-49B1-A37E-E233E04494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32"/>
          <a:stretch/>
        </p:blipFill>
        <p:spPr>
          <a:xfrm>
            <a:off x="10417390" y="-54543"/>
            <a:ext cx="150322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31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6421FF6-6810-4419-98D9-52C7EEFE5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48" y="0"/>
            <a:ext cx="9697103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9B2DAA-B669-4C8F-8175-E7F8BBA1D5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9664D19-2CBB-4EB8-BD8A-2CB0E5F2A5D0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17 : Perspective de la terrasse du Café – phase AVP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 - WAO</a:t>
            </a:r>
          </a:p>
        </p:txBody>
      </p:sp>
    </p:spTree>
    <p:extLst>
      <p:ext uri="{BB962C8B-B14F-4D97-AF65-F5344CB8AC3E}">
        <p14:creationId xmlns:p14="http://schemas.microsoft.com/office/powerpoint/2010/main" val="2299822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AE354C-D8E1-4333-854A-C78A22815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48" y="0"/>
            <a:ext cx="9697103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780360-7706-4E45-9F10-121B2EDF1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CF62A65-8544-4716-AA5B-2F4B108F93BC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18 : Perspective de la salle du Café – phase AVP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 - WAO</a:t>
            </a:r>
          </a:p>
        </p:txBody>
      </p:sp>
    </p:spTree>
    <p:extLst>
      <p:ext uri="{BB962C8B-B14F-4D97-AF65-F5344CB8AC3E}">
        <p14:creationId xmlns:p14="http://schemas.microsoft.com/office/powerpoint/2010/main" val="851146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3A533C1-3EE0-48F5-80E8-8FD8A0F6D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48" y="0"/>
            <a:ext cx="9697103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855FB6-1B51-4D5F-887C-F66E68072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8B3ABA2-0C78-41B0-9467-74A66F61721A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19 : Perspective de du Comptoir (hors AMI) – phase AVP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 - WAO</a:t>
            </a:r>
          </a:p>
        </p:txBody>
      </p:sp>
    </p:spTree>
    <p:extLst>
      <p:ext uri="{BB962C8B-B14F-4D97-AF65-F5344CB8AC3E}">
        <p14:creationId xmlns:p14="http://schemas.microsoft.com/office/powerpoint/2010/main" val="3582115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E942479-C68C-408A-81A7-E9877B268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064"/>
            <a:ext cx="12192000" cy="43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1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EA9D0D5-B706-45FA-98A2-1FF1944A2B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90" y="0"/>
            <a:ext cx="1035941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76F411-F8EF-48F5-9446-B611A90056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1E4B373-C35F-40D2-8811-CCBFB02AE1AC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1 : Photographie du forum de l’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Humathèque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 - Elisabeth de Portzamparc</a:t>
            </a:r>
          </a:p>
        </p:txBody>
      </p:sp>
    </p:spTree>
    <p:extLst>
      <p:ext uri="{BB962C8B-B14F-4D97-AF65-F5344CB8AC3E}">
        <p14:creationId xmlns:p14="http://schemas.microsoft.com/office/powerpoint/2010/main" val="260319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21335D-F4BC-4A9C-B7D0-EFD20078D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3F314C-F9FE-404A-A541-E9558CD8BF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25CE58E-A1DE-40B7-8DC2-0872B8B7D85E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2 : Photographie de l’entrée sud de l’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Humathèque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 - Elisabeth de Portzamparc</a:t>
            </a:r>
          </a:p>
        </p:txBody>
      </p:sp>
    </p:spTree>
    <p:extLst>
      <p:ext uri="{BB962C8B-B14F-4D97-AF65-F5344CB8AC3E}">
        <p14:creationId xmlns:p14="http://schemas.microsoft.com/office/powerpoint/2010/main" val="809497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B0C953-ACCA-4083-9FE4-CD0FE22A6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CD565F-04B2-4162-9481-E492BAC4FA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B5A591D-43B6-4170-955E-000580C86850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3 : Photographie de l’entrée nord de l’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Humathèque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</a:t>
            </a:r>
          </a:p>
        </p:txBody>
      </p:sp>
    </p:spTree>
    <p:extLst>
      <p:ext uri="{BB962C8B-B14F-4D97-AF65-F5344CB8AC3E}">
        <p14:creationId xmlns:p14="http://schemas.microsoft.com/office/powerpoint/2010/main" val="3521881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D31F953-0420-4537-A36C-72D10F371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6F5E5C-5A06-4FCC-A432-C17C644EB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21CD8CD-93CD-4609-9BDF-6DEB1B343D26}"/>
              </a:ext>
            </a:extLst>
          </p:cNvPr>
          <p:cNvSpPr txBox="1"/>
          <p:nvPr/>
        </p:nvSpPr>
        <p:spPr>
          <a:xfrm>
            <a:off x="1665171" y="5814538"/>
            <a:ext cx="8687357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4 : Photographie de la terrasse du café depuis la rue Germaine Tillion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</a:t>
            </a:r>
          </a:p>
        </p:txBody>
      </p:sp>
    </p:spTree>
    <p:extLst>
      <p:ext uri="{BB962C8B-B14F-4D97-AF65-F5344CB8AC3E}">
        <p14:creationId xmlns:p14="http://schemas.microsoft.com/office/powerpoint/2010/main" val="1525089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996E69-0CC2-44A5-A473-C9F38B149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D02BFB-D4CE-46C6-81F9-C230802BD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463AC98-BE1C-49B3-A84B-4B201AAAFE9D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5 : Photographie du portail d’accès au café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</a:t>
            </a:r>
          </a:p>
        </p:txBody>
      </p:sp>
    </p:spTree>
    <p:extLst>
      <p:ext uri="{BB962C8B-B14F-4D97-AF65-F5344CB8AC3E}">
        <p14:creationId xmlns:p14="http://schemas.microsoft.com/office/powerpoint/2010/main" val="3604820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292092-581D-4341-8D5A-2B16CE735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77DA81-9CDE-4139-933C-93B47AE574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97221DF-36F2-49A9-B5A0-90D3295B0BEA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6 : Photographie de la façade ouest de l’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Humathèque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</a:t>
            </a:r>
          </a:p>
        </p:txBody>
      </p:sp>
    </p:spTree>
    <p:extLst>
      <p:ext uri="{BB962C8B-B14F-4D97-AF65-F5344CB8AC3E}">
        <p14:creationId xmlns:p14="http://schemas.microsoft.com/office/powerpoint/2010/main" val="467928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860DE1-DD70-44D1-8585-96CAB02F1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C54070-08F0-4797-8890-2EF5DDC827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7"/>
          <a:stretch/>
        </p:blipFill>
        <p:spPr>
          <a:xfrm>
            <a:off x="10477133" y="5214024"/>
            <a:ext cx="1597152" cy="18473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D61469C-2DFD-4E6F-9293-E581F8B4213E}"/>
              </a:ext>
            </a:extLst>
          </p:cNvPr>
          <p:cNvSpPr txBox="1"/>
          <p:nvPr/>
        </p:nvSpPr>
        <p:spPr>
          <a:xfrm>
            <a:off x="1839469" y="5814538"/>
            <a:ext cx="8513059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Annexe 7 : Photographie de la terrasse du café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© EPCC</a:t>
            </a:r>
          </a:p>
        </p:txBody>
      </p:sp>
    </p:spTree>
    <p:extLst>
      <p:ext uri="{BB962C8B-B14F-4D97-AF65-F5344CB8AC3E}">
        <p14:creationId xmlns:p14="http://schemas.microsoft.com/office/powerpoint/2010/main" val="40804399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298</Words>
  <Application>Microsoft Office PowerPoint</Application>
  <PresentationFormat>Grand écran</PresentationFormat>
  <Paragraphs>46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THEO SEJOURNE</dc:creator>
  <cp:lastModifiedBy>Justine BEURTON BEZELGUES</cp:lastModifiedBy>
  <cp:revision>11</cp:revision>
  <dcterms:created xsi:type="dcterms:W3CDTF">2026-04-17T09:27:30Z</dcterms:created>
  <dcterms:modified xsi:type="dcterms:W3CDTF">2026-04-22T14:27:14Z</dcterms:modified>
</cp:coreProperties>
</file>